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792" r:id="rId12"/>
  </p:sldMasterIdLst>
  <p:notesMasterIdLst>
    <p:notesMasterId r:id="rId36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3" r:id="rId25"/>
    <p:sldId id="274" r:id="rId26"/>
    <p:sldId id="275" r:id="rId27"/>
    <p:sldId id="276" r:id="rId28"/>
    <p:sldId id="277" r:id="rId29"/>
    <p:sldId id="278" r:id="rId30"/>
    <p:sldId id="268" r:id="rId31"/>
    <p:sldId id="269" r:id="rId32"/>
    <p:sldId id="270" r:id="rId33"/>
    <p:sldId id="271" r:id="rId34"/>
    <p:sldId id="272" r:id="rId3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onstantia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108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958F4DE5-9513-744D-A304-B19DDCFD7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D7B952-2181-674E-820B-29155E520FDE}" type="slidenum">
              <a:rPr lang="en-US"/>
              <a:pPr/>
              <a:t>2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>
              <a:latin typeface="Calibri" charset="0"/>
              <a:cs typeface="Lucida Sans Unicode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AAF45BC4-9978-FC49-8588-E11581B7A546}" type="slidenum">
              <a:rPr lang="en-US" sz="1200">
                <a:latin typeface="Calibri" charset="0"/>
              </a:rPr>
              <a:pPr algn="r">
                <a:buClrTx/>
                <a:buFontTx/>
                <a:buNone/>
              </a:pPr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7E096-691D-AF43-ABDA-D82C794BDCD9}" type="slidenum">
              <a:rPr lang="en-US"/>
              <a:pPr/>
              <a:t>11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389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DA7913-13CE-6040-9F53-815102121BFA}" type="slidenum">
              <a:rPr kumimoji="0" lang="en-US" sz="1200"/>
              <a:pPr/>
              <a:t>13</a:t>
            </a:fld>
            <a:endParaRPr kumimoji="0"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read at rate that you could copy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409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3D5BF0-C573-404B-AC15-54F632C8FD58}" type="slidenum">
              <a:rPr kumimoji="0" lang="en-US" sz="1200"/>
              <a:pPr/>
              <a:t>14</a:t>
            </a:fld>
            <a:endParaRPr kumimoji="0"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430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93B685-4973-3A4B-B8D1-13E1AA7FD1AA}" type="slidenum">
              <a:rPr kumimoji="0" lang="en-US" sz="1200"/>
              <a:pPr/>
              <a:t>15</a:t>
            </a:fld>
            <a:endParaRPr kumimoji="0" lang="en-US" sz="1200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450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671BB-EA8D-4E47-80E8-BDDAD29AE1F3}" type="slidenum">
              <a:rPr kumimoji="0" lang="en-US" sz="1200"/>
              <a:pPr/>
              <a:t>16</a:t>
            </a:fld>
            <a:endParaRPr kumimoji="0"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non-standard phonetics are confusing - example, </a:t>
            </a:r>
            <a:r>
              <a:rPr lang="ja-JP" altLang="en-US"/>
              <a:t>“</a:t>
            </a:r>
            <a:r>
              <a:rPr lang="en-US" altLang="ja-JP"/>
              <a:t>kilowatt</a:t>
            </a:r>
            <a:r>
              <a:rPr lang="ja-JP" altLang="en-US"/>
              <a:t>”</a:t>
            </a:r>
            <a:r>
              <a:rPr lang="en-US" altLang="ja-JP"/>
              <a:t> - I automatically think </a:t>
            </a:r>
            <a:r>
              <a:rPr lang="ja-JP" altLang="en-US"/>
              <a:t>“</a:t>
            </a:r>
            <a:r>
              <a:rPr lang="en-US" altLang="ja-JP"/>
              <a:t>KW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/>
              <a:t>by saying your call sign at end, you don</a:t>
            </a:r>
            <a:r>
              <a:rPr lang="ja-JP" altLang="en-US"/>
              <a:t>’</a:t>
            </a:r>
            <a:r>
              <a:rPr lang="en-US" altLang="ja-JP"/>
              <a:t>t have to sign later - more efficient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471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ED12D9-D9A9-C94A-AEE3-A0DB06A88367}" type="slidenum">
              <a:rPr kumimoji="0" lang="en-US" sz="1200"/>
              <a:pPr/>
              <a:t>17</a:t>
            </a:fld>
            <a:endParaRPr kumimoji="0"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sender would reply: </a:t>
            </a:r>
            <a:r>
              <a:rPr lang="ja-JP" altLang="en-US"/>
              <a:t>“</a:t>
            </a:r>
            <a:r>
              <a:rPr lang="en-US" altLang="ja-JP"/>
              <a:t>i say again …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/>
              <a:t>ask while you have the chance - get it right!</a:t>
            </a:r>
          </a:p>
          <a:p>
            <a:r>
              <a:rPr lang="en-US"/>
              <a:t>btw, </a:t>
            </a:r>
            <a:r>
              <a:rPr lang="ja-JP" altLang="en-US"/>
              <a:t>“</a:t>
            </a:r>
            <a:r>
              <a:rPr lang="en-US" altLang="ja-JP"/>
              <a:t>roger</a:t>
            </a:r>
            <a:r>
              <a:rPr lang="ja-JP" altLang="en-US"/>
              <a:t>”</a:t>
            </a:r>
            <a:r>
              <a:rPr lang="en-US" altLang="ja-JP"/>
              <a:t> means </a:t>
            </a:r>
            <a:r>
              <a:rPr lang="ja-JP" altLang="en-US"/>
              <a:t>“</a:t>
            </a:r>
            <a:r>
              <a:rPr lang="en-US" altLang="ja-JP"/>
              <a:t>i successfully copy</a:t>
            </a:r>
            <a:r>
              <a:rPr lang="ja-JP" altLang="en-US"/>
              <a:t>”</a:t>
            </a:r>
            <a:r>
              <a:rPr lang="en-US" altLang="ja-JP"/>
              <a:t> - it does not mean </a:t>
            </a:r>
            <a:r>
              <a:rPr lang="ja-JP" altLang="en-US"/>
              <a:t>“</a:t>
            </a:r>
            <a:r>
              <a:rPr lang="en-US" altLang="ja-JP"/>
              <a:t>i agree</a:t>
            </a:r>
            <a:r>
              <a:rPr lang="ja-JP" altLang="en-US"/>
              <a:t>”</a:t>
            </a:r>
            <a:endParaRPr lang="en-US" altLang="ja-JP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471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ED12D9-D9A9-C94A-AEE3-A0DB06A88367}" type="slidenum">
              <a:rPr kumimoji="0" lang="en-US" sz="1200"/>
              <a:pPr/>
              <a:t>18</a:t>
            </a:fld>
            <a:endParaRPr kumimoji="0"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sender would reply: </a:t>
            </a:r>
            <a:r>
              <a:rPr lang="ja-JP" altLang="en-US"/>
              <a:t>“</a:t>
            </a:r>
            <a:r>
              <a:rPr lang="en-US" altLang="ja-JP"/>
              <a:t>i say again …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/>
              <a:t>ask while you have the chance - get it right!</a:t>
            </a:r>
          </a:p>
          <a:p>
            <a:r>
              <a:rPr lang="en-US"/>
              <a:t>btw, </a:t>
            </a:r>
            <a:r>
              <a:rPr lang="ja-JP" altLang="en-US"/>
              <a:t>“</a:t>
            </a:r>
            <a:r>
              <a:rPr lang="en-US" altLang="ja-JP"/>
              <a:t>roger</a:t>
            </a:r>
            <a:r>
              <a:rPr lang="ja-JP" altLang="en-US"/>
              <a:t>”</a:t>
            </a:r>
            <a:r>
              <a:rPr lang="en-US" altLang="ja-JP"/>
              <a:t> means </a:t>
            </a:r>
            <a:r>
              <a:rPr lang="ja-JP" altLang="en-US"/>
              <a:t>“</a:t>
            </a:r>
            <a:r>
              <a:rPr lang="en-US" altLang="ja-JP"/>
              <a:t>i successfully copy</a:t>
            </a:r>
            <a:r>
              <a:rPr lang="ja-JP" altLang="en-US"/>
              <a:t>”</a:t>
            </a:r>
            <a:r>
              <a:rPr lang="en-US" altLang="ja-JP"/>
              <a:t> - it does not mean </a:t>
            </a:r>
            <a:r>
              <a:rPr lang="ja-JP" altLang="en-US"/>
              <a:t>“</a:t>
            </a:r>
            <a:r>
              <a:rPr lang="en-US" altLang="ja-JP"/>
              <a:t>i agree</a:t>
            </a:r>
            <a:r>
              <a:rPr lang="ja-JP" altLang="en-US"/>
              <a:t>”</a:t>
            </a:r>
            <a:endParaRPr lang="en-US" altLang="ja-JP"/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501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45B028-2B6B-4143-8DDA-C75B315E0DB9}" type="slidenum">
              <a:rPr kumimoji="0" lang="en-US" sz="1200"/>
              <a:pPr/>
              <a:t>19</a:t>
            </a:fld>
            <a:endParaRPr kumimoji="0"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522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B08DE0-919F-5A49-8C89-79DC890ABCAC}" type="slidenum">
              <a:rPr kumimoji="0" lang="en-US" sz="1200"/>
              <a:pPr/>
              <a:t>20</a:t>
            </a:fld>
            <a:endParaRPr kumimoji="0" lang="en-US" sz="1200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5427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5C6186-788A-ED45-A7F1-115324C6ED23}" type="slidenum">
              <a:rPr kumimoji="0" lang="en-US" sz="1200"/>
              <a:pPr/>
              <a:t>21</a:t>
            </a:fld>
            <a:endParaRPr kumimoji="0"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001474-5993-0246-9CBA-5E24E0FDF3A8}" type="slidenum">
              <a:rPr lang="en-US"/>
              <a:pPr/>
              <a:t>3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563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09A546-17AB-2448-8468-B5BE6679EDD0}" type="slidenum">
              <a:rPr kumimoji="0" lang="en-US" sz="1200"/>
              <a:pPr/>
              <a:t>22</a:t>
            </a:fld>
            <a:endParaRPr kumimoji="0"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ask: what is a directed net?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kumimoji="0" lang="en-US" sz="1200"/>
              <a:t>2/11/2002</a:t>
            </a:r>
          </a:p>
        </p:txBody>
      </p:sp>
      <p:sp>
        <p:nvSpPr>
          <p:cNvPr id="583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5773" indent="-286836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7343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6281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5218" indent="-229469" defTabSz="914688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4155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3093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2030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0968" indent="-229469" algn="ctr" defTabSz="9146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E052BE-5C92-D14F-8C59-85EEEB1AAF75}" type="slidenum">
              <a:rPr kumimoji="0" lang="en-US" sz="1200"/>
              <a:pPr/>
              <a:t>23</a:t>
            </a:fld>
            <a:endParaRPr kumimoji="0" lang="en-US" sz="1200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EAC4FF-C400-CE4C-9BB9-5A26BCED7E00}" type="slidenum">
              <a:rPr lang="en-US"/>
              <a:pPr/>
              <a:t>4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07638D-5223-E940-B25A-7056A3BEA4E7}" type="slidenum">
              <a:rPr lang="en-US"/>
              <a:pPr/>
              <a:t>5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F0E92A-38AD-CC47-90D5-59E85B083A01}" type="slidenum">
              <a:rPr lang="en-US"/>
              <a:pPr/>
              <a:t>6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51380A-030C-154D-B59C-693F8A76C688}" type="slidenum">
              <a:rPr lang="en-US"/>
              <a:pPr/>
              <a:t>7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6DDE0-A1CD-F742-AE02-2B1194E363D6}" type="slidenum">
              <a:rPr lang="en-US"/>
              <a:pPr/>
              <a:t>8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AD25A1-8C4A-1B43-823D-E90EF592F80B}" type="slidenum">
              <a:rPr lang="en-US"/>
              <a:pPr/>
              <a:t>9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95CE3D-309E-4143-8AF7-3DB197712880}" type="slidenum">
              <a:rPr lang="en-US"/>
              <a:pPr/>
              <a:t>10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C33A70-5B75-6F43-A6BA-5B22D1C6E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2E911B-A1CF-A244-8DFE-36B250908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81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4D5AF0-AD0D-7042-A84E-46FF408D6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92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3DDADE-4766-1343-ADDD-CC1479B5D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53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92F0EB-86CC-AA47-86A5-D46F9C3F6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876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5642E-F2E3-6645-A9B4-A45EF10BD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85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F303A4-68D0-034E-B41C-9D3797315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11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C5887E-DB8B-944B-AC26-F01D9DFC9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880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F3B60A-0CB6-8848-90D2-D034DA23A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3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872A39-0DCE-1E49-A664-226EE0294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7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735E77-3235-BA40-9579-46122E4FF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88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D0E91D-DDA3-334B-8F47-95287CC98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66960E-9351-9746-9FF9-0C24DCEE7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88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F89F34-5C82-7948-B18B-0747F0CED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06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025272-C6D5-5B43-90D3-9472B5319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30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D18B95-EEF0-3C4D-A43D-5AB01AC7F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46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034387-0C84-9A4C-B1F3-D0B046FDD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9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16326A-9EE2-694C-878C-9908ECC7D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0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4ABA17-6145-0F4E-878F-2E40B89A0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50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4798BD-1657-F741-807A-DBDA01A22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50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293FD2-08F5-A341-88BD-5691E3349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CCAC07-B505-7F40-88DB-41BA3E31B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34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F432F9-A45F-5644-8C60-26D8968F5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1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A3F271-07D3-3A48-B9B9-CB1AF7EE1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20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D77415-3845-114E-B33E-F21863AA1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96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34D47C-E33F-A04D-8CC3-AC36B27C2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CE1D-3CDB-4A41-B98C-352343EF5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1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946D-900E-F04E-A657-C776DD61E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68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DE20-36E0-5740-9D7A-15000292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82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C45-8764-6146-9DD9-416950D46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7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F1E4-1422-3F40-B69B-1D832DF52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43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886-709A-ED43-A015-6933680AC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59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3E5-A610-CD48-B276-07F94886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227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C27F-87A2-504A-BCE0-7FB72876E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BE1BE8-1116-1A4A-8C42-2C7BC33DB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42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A620-9435-C942-A8EB-0F804381F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912B-F3F1-9D43-B203-388DC639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93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AD27-28C5-E74C-B95D-59CA6184C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6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1F4780-D661-4346-BB96-745AF54671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9A8FC8-9341-2647-BB6A-1061B19C7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E1B854-387B-D844-B4B8-23AF59DE2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18D90A-1B64-514E-BB4F-84A21F4F4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F03474-C335-F74A-A204-C72387ECC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6FBCFF-225A-A84D-BA3F-7CB33769A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0B13C3-B86C-804C-84F1-33CDA3871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22BC39-429C-B540-B7FF-CAB34EDB5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8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0CEBB5-8A3D-6744-83A7-7DB858098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6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215A17-3CAC-304C-8DC5-A46EDBC0A3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95531C-E606-F845-BE3D-3E5533643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1300C2-2EFC-0347-B535-20873B1E2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FCB550-E29A-A549-AE4C-F162D7B6C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65BA8C-0C2B-A841-896A-D48A61EB8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1FE237-54AB-A44B-9234-71B129B23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7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25C290-3C4A-4141-AAF2-5CAAC4689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FDC50E-02ED-624B-8DD3-9CE61EAE1A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9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E19F26-B495-784E-A9DD-E3C494680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03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4E9987-DB7E-494A-9DE5-21F87861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9B2BC-1FDC-104D-A367-4DA4E014E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0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23D262-649A-D14B-856A-D8F5768DE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D2D426-8D48-CC4A-8467-2A99BD8D7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0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14B2AC-F799-7645-A6DE-0421C11FD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54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B027E-D8D7-DD4D-9233-198D34066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B73535-A72B-7944-B866-C4A423F4A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7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09C2A8-CA00-5648-AFEE-501F45A60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9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831C6-D616-2144-A8CC-3ACFBB168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8040E5-36BD-7A42-8413-AB5710E2A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DB249C-DBEB-F44A-B727-73A6B0286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5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000121-5637-874C-A69C-D4984F041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14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960C3C-4CEC-0245-8DAD-76C91D89B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5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E3D753-AF50-CF44-BC29-A6835FFAB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6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6F8A71-1B16-3F4B-8957-8FD14D259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8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170022-339D-DC4D-8C8D-DD16067C2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6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523BC1-4276-AF47-9AB6-843570376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51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F2C8CB-7EDB-494A-AE80-C5A71B5E3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2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979A3F-4783-5F48-BE52-2742CA8FDD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138215-41BB-744E-BFCB-A4953B8EE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2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E48148-8B5F-2F4B-AA64-D96AAFB2F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52039D-CFC2-A04C-8F95-A0EDF47F9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99CBA-B5D0-4E42-B337-C1087AC67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8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41828C-85F5-3743-B8DA-CDEBA28AF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15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42C1C-B776-374E-9C79-21F0F8D3A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2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E88CF5-815A-9F4D-829F-A00269C6D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2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39DA34-9B30-BB43-BF52-9D24F5F98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75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714CBE-6168-7F44-8861-C4570E190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4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AB5795-115A-E74C-B285-6C1505503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9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682973-3578-4244-BB9C-A8F04F3E6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2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0369B9-CF2D-D04B-B224-D086AF921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A7B629-9CD4-1140-8FAF-E605D837E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1DECCE-8D88-E343-BDD4-BDE8B5193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0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719D6-2DC4-B448-A253-897204F79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6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0AECB9-E522-BC4B-882F-CFD00BA7A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02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7AA231-B525-0F4D-9265-99FCFC40F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0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F4530C-42B8-7948-B8D4-15AB79A82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42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31F3A-60A2-D34F-BCF6-B879BB9F3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8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87456F-A232-4148-A185-AE922E046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8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8CD5B2-F635-E54C-98DF-798047378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7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52E439-1264-BC43-A670-23C839FEA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7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E4C3CC-1A05-AC42-94AB-C8691F072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2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CE09DC-5AE1-F645-829A-7944FF090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65E843-A9B5-7A42-9F4D-B853DF87B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3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D9AC2A-D71A-4D43-AC4A-549D4141B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16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490337-5055-A040-96F9-A4424F5B80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7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F00C24-13E1-504D-9460-9DB4D098C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204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89FF40-5792-6F4A-A05C-E8CABFB8F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49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A5C248-68C3-9048-B55B-F5AB40FAE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93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8EBB26-C016-324B-8C7E-E8B324346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3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CBC83C-BD03-EC40-A98B-267ECECBCD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6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A25950-9A13-0941-9542-401E99D8C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71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1A476C-B00C-9846-B5AA-090E55AB9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7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571679-9A5E-D74B-BAC7-9BD2F8242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C9FDF1-0E7C-BF44-A0F4-D077BA211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61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D2945-C4FB-7842-AEB8-5230A406B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4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754BD4-32BA-454A-94FE-030547FE0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5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E47F40-EE29-994A-97D3-B4BBB6623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5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63216B-9DAC-A94C-9292-588F49262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47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A59045-6CD4-8048-B101-A88AFF7D9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0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83CCF5-7A1A-0846-AFF7-83931E4AA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35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87FEC-3696-0E4C-B57F-0F08DAB62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86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F60014-2FBA-9049-9AD2-1B61ED6B8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0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A382A3-EEE8-AE42-A66A-2718AB9D1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09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D3F58C-F573-4842-A993-0ADE1D870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FA022A-14A5-7145-8139-E4F489AFC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97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307ED5-CF94-AA47-A626-9AFFA5D17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0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AEB953-022E-6D46-8FE8-ABB4AF67E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60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5FFD12-043E-0D4C-B24F-479EBD7F8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87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093645-AEFB-EF41-B5AA-9674CDB9A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19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D9BF41-0512-F848-B814-61905FE0E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08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035E69-7D53-214D-9700-C1DFFC376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720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5DD98D-3A7A-6A46-9261-7EF4B0ADD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2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935F8-96E1-474E-9B81-6BCC34795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AD80F3-8F38-6C4E-B585-C402D34B5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4192E7-1F44-8147-B33A-D0D250C70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0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652B9FEE-E47D-7842-A2B6-B55BD44883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ACD09FA5-A2DD-6146-A413-81704F9771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4F585665-CBC1-BB47-97F5-4D758D6B4E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WC8EC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Wood County Emergency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2B1D-15E3-A94F-AE0B-58FB8D844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8AA93CE2-A318-3541-A493-0F98878967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36EA48B6-A357-BF41-9BAA-70A0F7C98A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4A73DC67-A216-3C4E-BDEF-88EDB6D89D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10BB7E91-19FA-A54E-9F27-3CA874AB1C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B099F505-849F-234C-9B21-3A47BBE0B0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C8994E0A-18A5-D54D-9FBC-2F7320D4CD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F83B5DAB-E65B-564B-89D9-7C68FAF3F9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11/08/11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884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r>
              <a:rPr lang="en-US"/>
              <a:t>Wood County Emergency Communications WC8EC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E5F4E0"/>
                </a:solidFill>
                <a:latin typeface="Times New Roman" charset="0"/>
              </a:defRPr>
            </a:lvl1pPr>
          </a:lstStyle>
          <a:p>
            <a:fld id="{CCDE6514-1082-A74F-BE8D-E23F9BD7B9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nstanti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7244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LEE COUNTY, FLORIDA A.L.E.R.T.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Radiograms and Traffic Handling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8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73400" y="715963"/>
            <a:ext cx="31621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The Received and Sent Blocks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400" y="2849563"/>
            <a:ext cx="76200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If you are the person sending the message fill out this block.  The ‘To’ block is the person/phone number/PBBS/etc. where you left the message.  The ‘Date’ is recorded as MMMDD and the ‘Time’ is recorded as </a:t>
            </a:r>
            <a:r>
              <a:rPr lang="en-US" dirty="0" smtClean="0">
                <a:solidFill>
                  <a:srgbClr val="FFFFFF"/>
                </a:solidFill>
              </a:rPr>
              <a:t>0000 EDT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12763" y="3763963"/>
            <a:ext cx="77168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  The REC’D block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14400" y="4221163"/>
            <a:ext cx="4648200" cy="23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If you are using the Radiogram form to receive a message then you fill out this box. </a:t>
            </a:r>
            <a:r>
              <a:rPr lang="en-US" dirty="0" smtClean="0">
                <a:solidFill>
                  <a:srgbClr val="FFFFFF"/>
                </a:solidFill>
              </a:rPr>
              <a:t>This block </a:t>
            </a:r>
            <a:r>
              <a:rPr lang="en-US" dirty="0">
                <a:solidFill>
                  <a:srgbClr val="FFFFFF"/>
                </a:solidFill>
              </a:rPr>
              <a:t>is the person/phone number/PBBS/etc. who is sending you the message.  The ‘Date’ is recorded as MMMDD and the ‘Time’ is recorded as 0000 EDT.  </a:t>
            </a:r>
            <a:r>
              <a:rPr lang="en-US" i="1" dirty="0">
                <a:solidFill>
                  <a:srgbClr val="FFFFFF"/>
                </a:solidFill>
              </a:rPr>
              <a:t>Don’t forget the box in the upper right above the message block.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49763"/>
            <a:ext cx="3062288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2392363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The Sent block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Send and Receive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A8BC638D-8921-524B-9625-A8BC01DC66CF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200">
                <a:solidFill>
                  <a:srgbClr val="FFFFFF"/>
                </a:solidFill>
              </a:rPr>
              <a:t>Wood County Emergency Communications WC8EC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9188"/>
            <a:ext cx="8610600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-30163"/>
            <a:ext cx="82296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>
                <a:solidFill>
                  <a:srgbClr val="FFFFFF"/>
                </a:solidFill>
              </a:rPr>
              <a:t>The Completed Radiogram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33663" y="838200"/>
            <a:ext cx="381095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The Completed Form Ready to Send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E124392D-6B4C-044A-B8C2-F02AAEC952DE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200">
                <a:solidFill>
                  <a:srgbClr val="FFFFFF"/>
                </a:solidFill>
              </a:rPr>
              <a:t>Wood County Emergency Communications WC8EC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6988"/>
            <a:ext cx="7475538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-123825"/>
            <a:ext cx="8880475" cy="11430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Numbered Radiograms</a:t>
            </a:r>
          </a:p>
        </p:txBody>
      </p:sp>
      <p:pic>
        <p:nvPicPr>
          <p:cNvPr id="80899" name="Picture 3" descr="NTS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774700"/>
            <a:ext cx="8248650" cy="592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220788" y="1979613"/>
            <a:ext cx="244475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27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/>
              </a:solidFill>
              <a:latin typeface="Arial"/>
              <a:ea typeface="Bradley Hand ITC"/>
              <a:cs typeface="Arial"/>
            </a:endParaRPr>
          </a:p>
        </p:txBody>
      </p:sp>
      <p:sp>
        <p:nvSpPr>
          <p:cNvPr id="48132" name="WordArt 7"/>
          <p:cNvSpPr>
            <a:spLocks noChangeArrowheads="1" noChangeShapeType="1" noTextEdit="1"/>
          </p:cNvSpPr>
          <p:nvPr/>
        </p:nvSpPr>
        <p:spPr bwMode="auto">
          <a:xfrm>
            <a:off x="2198688" y="1963738"/>
            <a:ext cx="192087" cy="22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48133" name="WordArt 8"/>
          <p:cNvSpPr>
            <a:spLocks noChangeArrowheads="1" noChangeShapeType="1" noTextEdit="1"/>
          </p:cNvSpPr>
          <p:nvPr/>
        </p:nvSpPr>
        <p:spPr bwMode="auto">
          <a:xfrm>
            <a:off x="2917825" y="1968500"/>
            <a:ext cx="233363" cy="22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48134" name="WordArt 9"/>
          <p:cNvSpPr>
            <a:spLocks noChangeArrowheads="1" noChangeShapeType="1" noTextEdit="1"/>
          </p:cNvSpPr>
          <p:nvPr/>
        </p:nvSpPr>
        <p:spPr bwMode="auto">
          <a:xfrm>
            <a:off x="3657600" y="1978025"/>
            <a:ext cx="833438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W1GMF</a:t>
            </a:r>
          </a:p>
        </p:txBody>
      </p:sp>
      <p:sp>
        <p:nvSpPr>
          <p:cNvPr id="48135" name="WordArt 10"/>
          <p:cNvSpPr>
            <a:spLocks noChangeArrowheads="1" noChangeShapeType="1" noTextEdit="1"/>
          </p:cNvSpPr>
          <p:nvPr/>
        </p:nvSpPr>
        <p:spPr bwMode="auto">
          <a:xfrm>
            <a:off x="4768850" y="1981200"/>
            <a:ext cx="673100" cy="18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ARL13</a:t>
            </a:r>
          </a:p>
        </p:txBody>
      </p:sp>
      <p:sp>
        <p:nvSpPr>
          <p:cNvPr id="48136" name="WordArt 11"/>
          <p:cNvSpPr>
            <a:spLocks noChangeArrowheads="1" noChangeShapeType="1" noTextEdit="1"/>
          </p:cNvSpPr>
          <p:nvPr/>
        </p:nvSpPr>
        <p:spPr bwMode="auto">
          <a:xfrm>
            <a:off x="5640388" y="2006600"/>
            <a:ext cx="962025" cy="223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ABINGTON, MA</a:t>
            </a:r>
          </a:p>
        </p:txBody>
      </p:sp>
      <p:sp>
        <p:nvSpPr>
          <p:cNvPr id="48137" name="WordArt 12"/>
          <p:cNvSpPr>
            <a:spLocks noChangeArrowheads="1" noChangeShapeType="1" noTextEdit="1"/>
          </p:cNvSpPr>
          <p:nvPr/>
        </p:nvSpPr>
        <p:spPr bwMode="auto">
          <a:xfrm>
            <a:off x="6950075" y="2019300"/>
            <a:ext cx="731838" cy="20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15:30Z</a:t>
            </a:r>
          </a:p>
        </p:txBody>
      </p:sp>
      <p:sp>
        <p:nvSpPr>
          <p:cNvPr id="48138" name="WordArt 13"/>
          <p:cNvSpPr>
            <a:spLocks noChangeArrowheads="1" noChangeShapeType="1" noTextEdit="1"/>
          </p:cNvSpPr>
          <p:nvPr/>
        </p:nvSpPr>
        <p:spPr bwMode="auto">
          <a:xfrm>
            <a:off x="7988300" y="1992313"/>
            <a:ext cx="476250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8 Jan</a:t>
            </a:r>
          </a:p>
        </p:txBody>
      </p:sp>
      <p:sp>
        <p:nvSpPr>
          <p:cNvPr id="48139" name="WordArt 14"/>
          <p:cNvSpPr>
            <a:spLocks noChangeArrowheads="1" noChangeShapeType="1" noTextEdit="1"/>
          </p:cNvSpPr>
          <p:nvPr/>
        </p:nvSpPr>
        <p:spPr bwMode="auto">
          <a:xfrm>
            <a:off x="1422400" y="2414588"/>
            <a:ext cx="2428875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Henry Ham / K5HAM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123 Elm Street</a:t>
            </a:r>
          </a:p>
          <a:p>
            <a:pPr algn="l"/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Anytown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, TX 75000</a:t>
            </a:r>
          </a:p>
        </p:txBody>
      </p:sp>
      <p:sp>
        <p:nvSpPr>
          <p:cNvPr id="48140" name="WordArt 15"/>
          <p:cNvSpPr>
            <a:spLocks noChangeArrowheads="1" noChangeShapeType="1" noTextEdit="1"/>
          </p:cNvSpPr>
          <p:nvPr/>
        </p:nvSpPr>
        <p:spPr bwMode="auto">
          <a:xfrm>
            <a:off x="2560638" y="3451225"/>
            <a:ext cx="1512887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dirty="0">
                <a:solidFill>
                  <a:srgbClr val="000000"/>
                </a:solidFill>
              </a:rPr>
              <a:t>(999)123-4567</a:t>
            </a:r>
          </a:p>
        </p:txBody>
      </p:sp>
      <p:sp>
        <p:nvSpPr>
          <p:cNvPr id="48141" name="WordArt 16"/>
          <p:cNvSpPr>
            <a:spLocks noChangeArrowheads="1" noChangeShapeType="1" noTextEdit="1"/>
          </p:cNvSpPr>
          <p:nvPr/>
        </p:nvSpPr>
        <p:spPr bwMode="auto">
          <a:xfrm>
            <a:off x="1279525" y="3748088"/>
            <a:ext cx="509588" cy="20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ARL</a:t>
            </a:r>
          </a:p>
        </p:txBody>
      </p:sp>
      <p:sp>
        <p:nvSpPr>
          <p:cNvPr id="48142" name="WordArt 17"/>
          <p:cNvSpPr>
            <a:spLocks noChangeArrowheads="1" noChangeShapeType="1" noTextEdit="1"/>
          </p:cNvSpPr>
          <p:nvPr/>
        </p:nvSpPr>
        <p:spPr bwMode="auto">
          <a:xfrm>
            <a:off x="1392238" y="4083050"/>
            <a:ext cx="274637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NEW</a:t>
            </a:r>
          </a:p>
        </p:txBody>
      </p:sp>
      <p:sp>
        <p:nvSpPr>
          <p:cNvPr id="48143" name="WordArt 18"/>
          <p:cNvSpPr>
            <a:spLocks noChangeArrowheads="1" noChangeShapeType="1" noTextEdit="1"/>
          </p:cNvSpPr>
          <p:nvPr/>
        </p:nvSpPr>
        <p:spPr bwMode="auto">
          <a:xfrm>
            <a:off x="2755900" y="4100513"/>
            <a:ext cx="665163" cy="20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CALLSIGN</a:t>
            </a:r>
          </a:p>
        </p:txBody>
      </p:sp>
      <p:sp>
        <p:nvSpPr>
          <p:cNvPr id="48144" name="WordArt 19"/>
          <p:cNvSpPr>
            <a:spLocks noChangeArrowheads="1" noChangeShapeType="1" noTextEdit="1"/>
          </p:cNvSpPr>
          <p:nvPr/>
        </p:nvSpPr>
        <p:spPr bwMode="auto">
          <a:xfrm>
            <a:off x="4468813" y="4105275"/>
            <a:ext cx="528637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ARL</a:t>
            </a:r>
          </a:p>
        </p:txBody>
      </p:sp>
      <p:sp>
        <p:nvSpPr>
          <p:cNvPr id="48145" name="WordArt 20"/>
          <p:cNvSpPr>
            <a:spLocks noChangeArrowheads="1" noChangeShapeType="1" noTextEdit="1"/>
          </p:cNvSpPr>
          <p:nvPr/>
        </p:nvSpPr>
        <p:spPr bwMode="auto">
          <a:xfrm>
            <a:off x="5994400" y="4102100"/>
            <a:ext cx="701675" cy="1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SIXTY</a:t>
            </a:r>
          </a:p>
        </p:txBody>
      </p:sp>
      <p:sp>
        <p:nvSpPr>
          <p:cNvPr id="48146" name="WordArt 21"/>
          <p:cNvSpPr>
            <a:spLocks noChangeArrowheads="1" noChangeShapeType="1" noTextEdit="1"/>
          </p:cNvSpPr>
          <p:nvPr/>
        </p:nvSpPr>
        <p:spPr bwMode="auto">
          <a:xfrm>
            <a:off x="7731125" y="4083050"/>
            <a:ext cx="457200" cy="20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NINE</a:t>
            </a:r>
          </a:p>
        </p:txBody>
      </p:sp>
      <p:sp>
        <p:nvSpPr>
          <p:cNvPr id="48147" name="WordArt 22"/>
          <p:cNvSpPr>
            <a:spLocks noChangeArrowheads="1" noChangeShapeType="1" noTextEdit="1"/>
          </p:cNvSpPr>
          <p:nvPr/>
        </p:nvSpPr>
        <p:spPr bwMode="auto">
          <a:xfrm>
            <a:off x="2894013" y="3768725"/>
            <a:ext cx="519112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FIFTY</a:t>
            </a:r>
          </a:p>
        </p:txBody>
      </p:sp>
      <p:sp>
        <p:nvSpPr>
          <p:cNvPr id="48148" name="WordArt 23"/>
          <p:cNvSpPr>
            <a:spLocks noChangeArrowheads="1" noChangeShapeType="1" noTextEdit="1"/>
          </p:cNvSpPr>
          <p:nvPr/>
        </p:nvSpPr>
        <p:spPr bwMode="auto">
          <a:xfrm>
            <a:off x="4511675" y="3757613"/>
            <a:ext cx="458788" cy="20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ARL</a:t>
            </a:r>
          </a:p>
        </p:txBody>
      </p:sp>
      <p:sp>
        <p:nvSpPr>
          <p:cNvPr id="48149" name="WordArt 24"/>
          <p:cNvSpPr>
            <a:spLocks noChangeArrowheads="1" noChangeShapeType="1" noTextEdit="1"/>
          </p:cNvSpPr>
          <p:nvPr/>
        </p:nvSpPr>
        <p:spPr bwMode="auto">
          <a:xfrm>
            <a:off x="6043613" y="3768725"/>
            <a:ext cx="560387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FIFTY</a:t>
            </a:r>
          </a:p>
        </p:txBody>
      </p:sp>
      <p:sp>
        <p:nvSpPr>
          <p:cNvPr id="48150" name="WordArt 25"/>
          <p:cNvSpPr>
            <a:spLocks noChangeArrowheads="1" noChangeShapeType="1" noTextEdit="1"/>
          </p:cNvSpPr>
          <p:nvPr/>
        </p:nvSpPr>
        <p:spPr bwMode="auto">
          <a:xfrm>
            <a:off x="7689850" y="3759200"/>
            <a:ext cx="44767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SIX</a:t>
            </a:r>
          </a:p>
        </p:txBody>
      </p:sp>
      <p:sp>
        <p:nvSpPr>
          <p:cNvPr id="48151" name="WordArt 26"/>
          <p:cNvSpPr>
            <a:spLocks noChangeArrowheads="1" noChangeShapeType="1" noTextEdit="1"/>
          </p:cNvSpPr>
          <p:nvPr/>
        </p:nvSpPr>
        <p:spPr bwMode="auto">
          <a:xfrm>
            <a:off x="1074738" y="4438650"/>
            <a:ext cx="76517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AMATEUR</a:t>
            </a:r>
          </a:p>
        </p:txBody>
      </p:sp>
      <p:sp>
        <p:nvSpPr>
          <p:cNvPr id="48152" name="WordArt 27"/>
          <p:cNvSpPr>
            <a:spLocks noChangeArrowheads="1" noChangeShapeType="1" noTextEdit="1"/>
          </p:cNvSpPr>
          <p:nvPr/>
        </p:nvSpPr>
        <p:spPr bwMode="auto">
          <a:xfrm>
            <a:off x="2809875" y="4422775"/>
            <a:ext cx="5270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RADIO</a:t>
            </a:r>
          </a:p>
        </p:txBody>
      </p:sp>
      <p:sp>
        <p:nvSpPr>
          <p:cNvPr id="48153" name="WordArt 28"/>
          <p:cNvSpPr>
            <a:spLocks noChangeArrowheads="1" noChangeShapeType="1" noTextEdit="1"/>
          </p:cNvSpPr>
          <p:nvPr/>
        </p:nvSpPr>
        <p:spPr bwMode="auto">
          <a:xfrm>
            <a:off x="4418013" y="4384675"/>
            <a:ext cx="522287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WORLD</a:t>
            </a:r>
          </a:p>
        </p:txBody>
      </p:sp>
      <p:sp>
        <p:nvSpPr>
          <p:cNvPr id="80925" name="AutoShape 29"/>
          <p:cNvSpPr>
            <a:spLocks noChangeArrowheads="1"/>
          </p:cNvSpPr>
          <p:nvPr/>
        </p:nvSpPr>
        <p:spPr bwMode="auto">
          <a:xfrm>
            <a:off x="2608263" y="4865688"/>
            <a:ext cx="5900737" cy="1498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chemeClr val="hlink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2755900" y="4876800"/>
            <a:ext cx="56943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1800" dirty="0" smtClean="0">
                <a:cs typeface="+mn-cs"/>
              </a:rPr>
              <a:t>condensed way of sending text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cs typeface="+mn-cs"/>
              </a:rPr>
              <a:t>include </a:t>
            </a:r>
            <a:r>
              <a:rPr lang="ja-JP" altLang="en-US" sz="1800" dirty="0" smtClean="0">
                <a:latin typeface="Arial"/>
                <a:cs typeface="+mn-cs"/>
              </a:rPr>
              <a:t>“</a:t>
            </a:r>
            <a:r>
              <a:rPr lang="en-US" sz="1800" dirty="0" smtClean="0">
                <a:cs typeface="+mn-cs"/>
              </a:rPr>
              <a:t>ARL</a:t>
            </a:r>
            <a:r>
              <a:rPr lang="ja-JP" altLang="en-US" sz="1800" dirty="0" smtClean="0">
                <a:latin typeface="Arial"/>
                <a:cs typeface="+mn-cs"/>
              </a:rPr>
              <a:t>”</a:t>
            </a:r>
            <a:r>
              <a:rPr lang="en-US" sz="1800" dirty="0" smtClean="0">
                <a:cs typeface="+mn-cs"/>
              </a:rPr>
              <a:t> in check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cs typeface="+mn-cs"/>
              </a:rPr>
              <a:t>in text, include </a:t>
            </a:r>
            <a:r>
              <a:rPr lang="ja-JP" altLang="en-US" sz="1800" dirty="0" smtClean="0">
                <a:latin typeface="Arial"/>
                <a:cs typeface="+mn-cs"/>
              </a:rPr>
              <a:t>“</a:t>
            </a:r>
            <a:r>
              <a:rPr lang="en-US" sz="1800" dirty="0" smtClean="0">
                <a:cs typeface="+mn-cs"/>
              </a:rPr>
              <a:t>ARL</a:t>
            </a:r>
            <a:r>
              <a:rPr lang="ja-JP" altLang="en-US" sz="1800" dirty="0" smtClean="0">
                <a:latin typeface="Arial"/>
                <a:cs typeface="+mn-cs"/>
              </a:rPr>
              <a:t>”</a:t>
            </a:r>
            <a:r>
              <a:rPr lang="en-US" sz="1800" dirty="0" smtClean="0">
                <a:cs typeface="+mn-cs"/>
              </a:rPr>
              <a:t> and the radiogram number, spelled out</a:t>
            </a:r>
          </a:p>
          <a:p>
            <a:pPr marL="341313" lvl="2" indent="-341313">
              <a:buFontTx/>
              <a:buChar char="•"/>
              <a:defRPr/>
            </a:pPr>
            <a:r>
              <a:rPr lang="en-US" sz="1800" dirty="0"/>
              <a:t>example: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ARL Forty </a:t>
            </a:r>
            <a:r>
              <a:rPr lang="en-US" sz="1800" dirty="0" smtClean="0"/>
              <a:t>Six,</a:t>
            </a:r>
            <a:r>
              <a:rPr lang="ja-JP" altLang="en-US" sz="1800" dirty="0" smtClean="0">
                <a:latin typeface="Arial"/>
              </a:rPr>
              <a:t>”</a:t>
            </a:r>
            <a:r>
              <a:rPr lang="en-US" sz="1800" dirty="0" smtClean="0"/>
              <a:t> </a:t>
            </a:r>
            <a:r>
              <a:rPr lang="en-US" sz="1800" dirty="0"/>
              <a:t>which counts as 3 </a:t>
            </a:r>
            <a:r>
              <a:rPr lang="en-US" sz="1800" dirty="0" smtClean="0"/>
              <a:t>words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781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Sending a Message (Phone)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81225"/>
            <a:ext cx="8228013" cy="45243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don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t say labels such as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priority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and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station of origin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endParaRPr lang="en-US" dirty="0" smtClean="0">
              <a:solidFill>
                <a:srgbClr val="FFFFFF"/>
              </a:solidFill>
              <a:cs typeface="+mn-cs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read at about half of normal reading speed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say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Break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and </a:t>
            </a:r>
            <a:r>
              <a:rPr lang="en-US" dirty="0" err="1" smtClean="0">
                <a:solidFill>
                  <a:srgbClr val="FFFFFF"/>
                </a:solidFill>
                <a:cs typeface="+mn-cs"/>
              </a:rPr>
              <a:t>unkey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immediately before and after the text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if the text is long, </a:t>
            </a:r>
            <a:r>
              <a:rPr lang="en-US" dirty="0" err="1" smtClean="0">
                <a:solidFill>
                  <a:srgbClr val="FFFFFF"/>
                </a:solidFill>
                <a:cs typeface="+mn-cs"/>
              </a:rPr>
              <a:t>unkey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during the text to allow recipient to ask for fills</a:t>
            </a:r>
          </a:p>
        </p:txBody>
      </p:sp>
    </p:spTree>
    <p:extLst>
      <p:ext uri="{BB962C8B-B14F-4D97-AF65-F5344CB8AC3E}">
        <p14:creationId xmlns:p14="http://schemas.microsoft.com/office/powerpoint/2010/main" val="320414365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934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Sending a Message (Phone)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7010400" cy="3352800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Use </a:t>
            </a:r>
            <a:r>
              <a:rPr lang="en-US" dirty="0" err="1" smtClean="0">
                <a:solidFill>
                  <a:srgbClr val="FFFFFF"/>
                </a:solidFill>
                <a:cs typeface="+mn-cs"/>
              </a:rPr>
              <a:t>prowords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:</a:t>
            </a: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I spell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figures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initial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direction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operator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’</a:t>
            </a:r>
            <a:r>
              <a:rPr lang="en-US" sz="2400" dirty="0" smtClean="0">
                <a:solidFill>
                  <a:srgbClr val="FFFFFF"/>
                </a:solidFill>
              </a:rPr>
              <a:t>s note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FFFFFF"/>
                </a:solidFill>
              </a:rPr>
              <a:t> (usually after the message)</a:t>
            </a:r>
          </a:p>
        </p:txBody>
      </p:sp>
    </p:spTree>
    <p:extLst>
      <p:ext uri="{BB962C8B-B14F-4D97-AF65-F5344CB8AC3E}">
        <p14:creationId xmlns:p14="http://schemas.microsoft.com/office/powerpoint/2010/main" val="132731022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934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Sending a Message (Phone)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181225"/>
            <a:ext cx="4114800" cy="45243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Other </a:t>
            </a:r>
            <a:r>
              <a:rPr lang="en-US" dirty="0" err="1" smtClean="0">
                <a:solidFill>
                  <a:srgbClr val="FFFFFF"/>
                </a:solidFill>
                <a:cs typeface="+mn-cs"/>
              </a:rPr>
              <a:t>prowords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:</a:t>
            </a: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over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out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clear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roger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affirmative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negative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say again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defRPr/>
            </a:pP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86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Sending a Message (Phone)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8013" cy="40671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when spelling, use ITU phonetics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say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err="1" smtClean="0">
                <a:solidFill>
                  <a:srgbClr val="FFFFFF"/>
                </a:solidFill>
                <a:cs typeface="+mn-cs"/>
              </a:rPr>
              <a:t>niner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for the number nine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at the end of the message: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say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FFFFFF"/>
                </a:solidFill>
              </a:rPr>
              <a:t>End, no more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</a:rPr>
              <a:t>”</a:t>
            </a:r>
            <a:r>
              <a:rPr lang="en-US" dirty="0" smtClean="0">
                <a:solidFill>
                  <a:srgbClr val="FFFFFF"/>
                </a:solidFill>
              </a:rPr>
              <a:t>, or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FFFFFF"/>
                </a:solidFill>
              </a:rPr>
              <a:t>End, one more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</a:rPr>
              <a:t>”</a:t>
            </a:r>
            <a:r>
              <a:rPr lang="en-US" dirty="0" smtClean="0">
                <a:solidFill>
                  <a:srgbClr val="FFFFFF"/>
                </a:solidFill>
              </a:rPr>
              <a:t>, etc.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say your call sign</a:t>
            </a:r>
          </a:p>
        </p:txBody>
      </p:sp>
    </p:spTree>
    <p:extLst>
      <p:ext uri="{BB962C8B-B14F-4D97-AF65-F5344CB8AC3E}">
        <p14:creationId xmlns:p14="http://schemas.microsoft.com/office/powerpoint/2010/main" val="123571500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Receiving a Message (Phone)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52625"/>
            <a:ext cx="8228013" cy="45243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to ask for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fills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, say:</a:t>
            </a: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please say again, word after …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please say again, word before …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please say again, all between …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</a:rPr>
              <a:t>please confirm …</a:t>
            </a:r>
            <a:r>
              <a:rPr lang="ja-JP" altLang="en-US" sz="2400" dirty="0" smtClean="0">
                <a:solidFill>
                  <a:srgbClr val="FFFFFF"/>
                </a:solidFill>
                <a:latin typeface="Arial"/>
              </a:rPr>
              <a:t>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compare the check to the number of words you copied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once you have copied the message successfully, say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I roger your number …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endParaRPr lang="en-US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3411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239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Note on Message Text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8013" cy="4953000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NEVER “correct” the text of a message.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If, for some reason, you feel the text was received incorrectly, ask for a fill.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If the fill is the same as the original copy, but you still feel it is incorrect, NEVER “correct” the text yourself. Use the text as sent to you.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It is OK to query back to the originator.</a:t>
            </a:r>
            <a:endParaRPr lang="en-US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62962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096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Delivering a Message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8013" cy="45243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by telephone, e-mail, US mail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if delivering by phone, identify yourself and say that you have a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greeting message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or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friendly message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endParaRPr lang="en-US" dirty="0" smtClean="0">
              <a:solidFill>
                <a:srgbClr val="FFFFFF"/>
              </a:solidFill>
              <a:cs typeface="+mn-cs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don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t say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X-ray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 or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“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Query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”</a:t>
            </a:r>
            <a:endParaRPr lang="en-US" dirty="0" smtClean="0">
              <a:solidFill>
                <a:srgbClr val="FFFFFF"/>
              </a:solidFill>
              <a:cs typeface="+mn-cs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expand ARL radiograms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if you can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  <a:cs typeface="+mn-cs"/>
              </a:rPr>
              <a:t>’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t deliver the message, service it back</a:t>
            </a:r>
          </a:p>
        </p:txBody>
      </p:sp>
    </p:spTree>
    <p:extLst>
      <p:ext uri="{BB962C8B-B14F-4D97-AF65-F5344CB8AC3E}">
        <p14:creationId xmlns:p14="http://schemas.microsoft.com/office/powerpoint/2010/main" val="231738350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>
                <a:solidFill>
                  <a:srgbClr val="FFFFFF"/>
                </a:solidFill>
              </a:rPr>
              <a:t>Parts of the Radiogram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43000" y="1447800"/>
            <a:ext cx="701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12763" indent="-512763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 marL="969963" indent="-512763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FFFFF"/>
                </a:solidFill>
              </a:rPr>
              <a:t>Preamble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Filling out the top line </a:t>
            </a:r>
            <a:r>
              <a:rPr lang="en-US" sz="2000" dirty="0" smtClean="0">
                <a:solidFill>
                  <a:srgbClr val="FFFFFF"/>
                </a:solidFill>
              </a:rPr>
              <a:t>of the Radiogram</a:t>
            </a:r>
            <a:endParaRPr lang="en-US" sz="20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endParaRPr lang="en-US" sz="2200" dirty="0" smtClean="0">
              <a:solidFill>
                <a:srgbClr val="FFFFFF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FFFFFF"/>
                </a:solidFill>
              </a:rPr>
              <a:t>Address</a:t>
            </a:r>
            <a:endParaRPr lang="en-US" sz="22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How to address the message and what to look for</a:t>
            </a:r>
          </a:p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endParaRPr lang="en-US" sz="2200" dirty="0" smtClean="0">
              <a:solidFill>
                <a:srgbClr val="FFFFFF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FFFFFF"/>
                </a:solidFill>
              </a:rPr>
              <a:t>The </a:t>
            </a:r>
            <a:r>
              <a:rPr lang="en-US" sz="2200" dirty="0">
                <a:solidFill>
                  <a:srgbClr val="FFFFFF"/>
                </a:solidFill>
              </a:rPr>
              <a:t>Message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How to write down the message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Precautions and use of abbreviations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Counting the words</a:t>
            </a:r>
          </a:p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endParaRPr lang="en-US" sz="2200" dirty="0" smtClean="0">
              <a:solidFill>
                <a:srgbClr val="FFFFFF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55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FFFFFF"/>
                </a:solidFill>
              </a:rPr>
              <a:t>Sending </a:t>
            </a:r>
            <a:r>
              <a:rPr lang="en-US" sz="2200" dirty="0">
                <a:solidFill>
                  <a:srgbClr val="FFFFFF"/>
                </a:solidFill>
              </a:rPr>
              <a:t>and Receiving messages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What to fill out when sending a message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What to fill out when receiving a message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9C591D7D-6D1E-FE40-BAB7-12A53CD3D7EE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096000" cy="1028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Servicing Back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2625"/>
            <a:ext cx="8228013" cy="452437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unable to forward or deliver in 48 hours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handling instructions request service back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HXB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HXC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HXD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HXE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HXG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Use ARL 67 with at least 2 fills</a:t>
            </a:r>
          </a:p>
          <a:p>
            <a:pPr>
              <a:buClr>
                <a:schemeClr val="bg1"/>
              </a:buClr>
              <a:defRPr/>
            </a:pPr>
            <a:endParaRPr lang="en-US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3130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44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ARRL</a:t>
            </a:r>
            <a:br>
              <a:rPr lang="en-US" dirty="0" smtClean="0">
                <a:solidFill>
                  <a:srgbClr val="FFFFFF"/>
                </a:solidFill>
                <a:cs typeface="+mj-cs"/>
              </a:rPr>
            </a:br>
            <a:r>
              <a:rPr lang="en-US" dirty="0" smtClean="0">
                <a:solidFill>
                  <a:srgbClr val="FFFFFF"/>
                </a:solidFill>
                <a:cs typeface="+mj-cs"/>
              </a:rPr>
              <a:t>National </a:t>
            </a:r>
            <a:r>
              <a:rPr lang="en-US" dirty="0" smtClean="0">
                <a:solidFill>
                  <a:srgbClr val="FFFFFF"/>
                </a:solidFill>
                <a:cs typeface="+mj-cs"/>
              </a:rPr>
              <a:t>Traffic System (NTS) </a:t>
            </a:r>
          </a:p>
        </p:txBody>
      </p:sp>
      <p:sp>
        <p:nvSpPr>
          <p:cNvPr id="24582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0960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kumimoji="0" lang="en-US" sz="2800" dirty="0" smtClean="0">
                <a:solidFill>
                  <a:srgbClr val="FFFFFF"/>
                </a:solidFill>
                <a:cs typeface="+mn-cs"/>
              </a:rPr>
              <a:t>Transcontinental Corps (TCC)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endParaRPr kumimoji="0" lang="en-US" sz="2800" dirty="0" smtClean="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kumimoji="0" lang="en-US" sz="2800" dirty="0" smtClean="0">
                <a:solidFill>
                  <a:srgbClr val="FFFFFF"/>
                </a:solidFill>
                <a:cs typeface="+mn-cs"/>
              </a:rPr>
              <a:t>Area Nets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endParaRPr kumimoji="0" lang="en-US" sz="2800" dirty="0" smtClean="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kumimoji="0" lang="en-US" sz="2800" dirty="0" smtClean="0">
                <a:solidFill>
                  <a:srgbClr val="FFFFFF"/>
                </a:solidFill>
                <a:cs typeface="+mn-cs"/>
              </a:rPr>
              <a:t>Region Nets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endParaRPr kumimoji="0" lang="en-US" sz="2800" dirty="0" smtClean="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kumimoji="0" lang="en-US" sz="2800" dirty="0" smtClean="0">
                <a:solidFill>
                  <a:srgbClr val="FFFFFF"/>
                </a:solidFill>
                <a:cs typeface="+mn-cs"/>
              </a:rPr>
              <a:t>Section Nets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endParaRPr kumimoji="0" lang="en-US" sz="2800" dirty="0" smtClean="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kumimoji="0" lang="en-US" sz="2800" dirty="0" smtClean="0">
                <a:solidFill>
                  <a:srgbClr val="FFFFFF"/>
                </a:solidFill>
                <a:cs typeface="+mn-cs"/>
              </a:rPr>
              <a:t>Local Nets</a:t>
            </a:r>
          </a:p>
        </p:txBody>
      </p:sp>
      <p:sp>
        <p:nvSpPr>
          <p:cNvPr id="53251" name="Rectangle 10"/>
          <p:cNvSpPr>
            <a:spLocks noChangeArrowheads="1"/>
          </p:cNvSpPr>
          <p:nvPr/>
        </p:nvSpPr>
        <p:spPr bwMode="auto">
          <a:xfrm>
            <a:off x="2057400" y="1905000"/>
            <a:ext cx="50292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75000"/>
              </a:lnSpc>
            </a:pPr>
            <a:endParaRPr kumimoji="0" lang="en-US"/>
          </a:p>
        </p:txBody>
      </p:sp>
      <p:sp>
        <p:nvSpPr>
          <p:cNvPr id="53252" name="Line 12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16"/>
          <p:cNvSpPr>
            <a:spLocks noChangeArrowheads="1"/>
          </p:cNvSpPr>
          <p:nvPr/>
        </p:nvSpPr>
        <p:spPr bwMode="auto">
          <a:xfrm>
            <a:off x="2057400" y="2895600"/>
            <a:ext cx="5029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17"/>
          <p:cNvSpPr>
            <a:spLocks noChangeArrowheads="1"/>
          </p:cNvSpPr>
          <p:nvPr/>
        </p:nvSpPr>
        <p:spPr bwMode="auto">
          <a:xfrm>
            <a:off x="2057400" y="3886200"/>
            <a:ext cx="5029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18"/>
          <p:cNvSpPr>
            <a:spLocks noChangeArrowheads="1"/>
          </p:cNvSpPr>
          <p:nvPr/>
        </p:nvSpPr>
        <p:spPr bwMode="auto">
          <a:xfrm>
            <a:off x="2057400" y="4800600"/>
            <a:ext cx="5029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19"/>
          <p:cNvSpPr>
            <a:spLocks noChangeArrowheads="1"/>
          </p:cNvSpPr>
          <p:nvPr/>
        </p:nvSpPr>
        <p:spPr bwMode="auto">
          <a:xfrm>
            <a:off x="2057400" y="5715000"/>
            <a:ext cx="5029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>
            <a:off x="4495800" y="3505200"/>
            <a:ext cx="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21"/>
          <p:cNvSpPr>
            <a:spLocks noChangeShapeType="1"/>
          </p:cNvSpPr>
          <p:nvPr/>
        </p:nvSpPr>
        <p:spPr bwMode="auto">
          <a:xfrm>
            <a:off x="4495800" y="44958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22"/>
          <p:cNvSpPr>
            <a:spLocks noChangeShapeType="1"/>
          </p:cNvSpPr>
          <p:nvPr/>
        </p:nvSpPr>
        <p:spPr bwMode="auto">
          <a:xfrm>
            <a:off x="4495800" y="54102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379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0960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SWFTN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57425"/>
            <a:ext cx="7924800" cy="4143375"/>
          </a:xfrm>
        </p:spPr>
        <p:txBody>
          <a:bodyPr/>
          <a:lstStyle/>
          <a:p>
            <a:pPr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 err="1" smtClean="0">
                <a:solidFill>
                  <a:srgbClr val="FFFFFF"/>
                </a:solidFill>
                <a:cs typeface="+mn-cs"/>
              </a:rPr>
              <a:t>SouthWest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Florida Traffic Net</a:t>
            </a:r>
          </a:p>
          <a:p>
            <a:pPr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FFFFFF"/>
                </a:solidFill>
                <a:cs typeface="+mn-cs"/>
              </a:rPr>
              <a:t>Local affiliate of the NTS</a:t>
            </a:r>
          </a:p>
          <a:p>
            <a:pPr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FFFFFF"/>
                </a:solidFill>
                <a:cs typeface="+mn-cs"/>
              </a:rPr>
              <a:t>Is a directed net</a:t>
            </a:r>
          </a:p>
          <a:p>
            <a:pPr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FFFFFF"/>
                </a:solidFill>
                <a:cs typeface="+mn-cs"/>
              </a:rPr>
              <a:t>Net control first calls for stations with traffic only, then stations with or without traffic</a:t>
            </a:r>
          </a:p>
          <a:p>
            <a:pPr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FFFFFF"/>
                </a:solidFill>
                <a:cs typeface="+mn-cs"/>
              </a:rPr>
              <a:t>Net Control directs stations receiving the traffic to call the station sending it</a:t>
            </a:r>
          </a:p>
        </p:txBody>
      </p:sp>
    </p:spTree>
    <p:extLst>
      <p:ext uri="{BB962C8B-B14F-4D97-AF65-F5344CB8AC3E}">
        <p14:creationId xmlns:p14="http://schemas.microsoft.com/office/powerpoint/2010/main" val="69043988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6640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when checking in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Say “Net Control” then </a:t>
            </a:r>
            <a:r>
              <a:rPr lang="en-US" dirty="0" err="1" smtClean="0">
                <a:solidFill>
                  <a:srgbClr val="FFFFFF"/>
                </a:solidFill>
              </a:rPr>
              <a:t>unkey</a:t>
            </a:r>
            <a:endParaRPr lang="en-US" dirty="0" smtClean="0">
              <a:solidFill>
                <a:srgbClr val="FFFFFF"/>
              </a:solidFill>
            </a:endParaRP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give your call sign phonetically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wait to be acknowledged by Net Control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list your traffic (or say 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FFFFFF"/>
                </a:solidFill>
              </a:rPr>
              <a:t>no traffic</a:t>
            </a:r>
            <a:r>
              <a:rPr lang="ja-JP" altLang="en-US" dirty="0" smtClean="0">
                <a:solidFill>
                  <a:srgbClr val="FFFFFF"/>
                </a:solidFill>
                <a:latin typeface="Arial"/>
              </a:rPr>
              <a:t>”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</a:rPr>
              <a:t>say if you can handle any of the traffic listed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FFFFFF"/>
                </a:solidFill>
              </a:rPr>
              <a:t>remain on-frequency unless excused by net </a:t>
            </a:r>
            <a:r>
              <a:rPr lang="en-US" dirty="0" smtClean="0">
                <a:solidFill>
                  <a:srgbClr val="FFFFFF"/>
                </a:solidFill>
              </a:rPr>
              <a:t>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28013" cy="11414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cs typeface="+mj-cs"/>
              </a:rPr>
              <a:t>SWFTN</a:t>
            </a:r>
          </a:p>
        </p:txBody>
      </p:sp>
    </p:spTree>
    <p:extLst>
      <p:ext uri="{BB962C8B-B14F-4D97-AF65-F5344CB8AC3E}">
        <p14:creationId xmlns:p14="http://schemas.microsoft.com/office/powerpoint/2010/main" val="236921165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Preamble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2468563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 typeface="Arial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Message Number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933700" y="639763"/>
            <a:ext cx="355447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Message Number and Precedence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2925763"/>
            <a:ext cx="74676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Assigned by the person first filling out the Radiogram this number stays with the message until delivery.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Number your messages consecutively starting at the beginning of the month or year.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4144963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Precedence (E, P, W, or R)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43000" y="4754563"/>
            <a:ext cx="73152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E = Emergency (Life or Death urgency in a declared Emergency)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P = Priority (Official traffic in a declared Emergency)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W = Health &amp; Welfare (Used only in a declared Emergency to report persons wellbeing)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R = Routine (this is the most used precedence covering everything else)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6963"/>
            <a:ext cx="7772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AA9B27D4-D517-BF42-8546-692DF8871F17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-18256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Preamble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5325" y="609600"/>
            <a:ext cx="2914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Handling Codes (Optional)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2288" y="2438400"/>
            <a:ext cx="563196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 typeface="Arial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 HX –Handling Code (Optional) 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25563" y="2973388"/>
            <a:ext cx="6599237" cy="32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(Followed by number) Collect landline delivery authorized by addressee within...miles. (If no number, authorization is unlimited.)</a:t>
            </a:r>
          </a:p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(Followed by number) Cancel message if not delivered within...hours of filing time; service originating station.</a:t>
            </a:r>
          </a:p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Report date and time of delivery (TOD) to originating station.</a:t>
            </a:r>
          </a:p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Report to originating station the identity of station from which received, plus date and time. Report identity of station to which relayed, plus date and </a:t>
            </a:r>
            <a:r>
              <a:rPr lang="en-US" sz="1600" dirty="0" smtClean="0">
                <a:solidFill>
                  <a:srgbClr val="FFFFFF"/>
                </a:solidFill>
              </a:rPr>
              <a:t>time–or, </a:t>
            </a:r>
            <a:r>
              <a:rPr lang="en-US" sz="1600" dirty="0">
                <a:solidFill>
                  <a:srgbClr val="FFFFFF"/>
                </a:solidFill>
              </a:rPr>
              <a:t>if </a:t>
            </a:r>
            <a:r>
              <a:rPr lang="en-US" sz="1600" dirty="0" smtClean="0">
                <a:solidFill>
                  <a:srgbClr val="FFFFFF"/>
                </a:solidFill>
              </a:rPr>
              <a:t>delivered–report </a:t>
            </a:r>
            <a:r>
              <a:rPr lang="en-US" sz="1600" dirty="0">
                <a:solidFill>
                  <a:srgbClr val="FFFFFF"/>
                </a:solidFill>
              </a:rPr>
              <a:t>date, time and method of delivery.</a:t>
            </a:r>
          </a:p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Delivering station get reply from addressee, originate message back.</a:t>
            </a:r>
          </a:p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(Followed by number.) Hold delivery until...(date).</a:t>
            </a:r>
          </a:p>
          <a:p>
            <a:pPr>
              <a:buClr>
                <a:schemeClr val="bg1"/>
              </a:buClr>
              <a:buFont typeface="Times New Roman" charset="0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Delivery by mail or landline toll call not required. If toll or other expense involved, cancel message and service originating station.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1BBD74AF-71D6-4B4D-9286-7C0FF276452F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Preamble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49713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 typeface="Arial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Station of Origin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81300" y="563563"/>
            <a:ext cx="386225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Station of Origin and Place of Origin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954338"/>
            <a:ext cx="73152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This is the person who is filling out the Radiogram form!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If someone else sends the </a:t>
            </a:r>
            <a:r>
              <a:rPr lang="en-US" dirty="0" smtClean="0">
                <a:solidFill>
                  <a:srgbClr val="FFFFFF"/>
                </a:solidFill>
              </a:rPr>
              <a:t>message–by </a:t>
            </a:r>
            <a:r>
              <a:rPr lang="en-US" dirty="0">
                <a:solidFill>
                  <a:srgbClr val="FFFFFF"/>
                </a:solidFill>
              </a:rPr>
              <a:t>whatever </a:t>
            </a:r>
            <a:r>
              <a:rPr lang="en-US" dirty="0" smtClean="0">
                <a:solidFill>
                  <a:srgbClr val="FFFFFF"/>
                </a:solidFill>
              </a:rPr>
              <a:t>means–the </a:t>
            </a:r>
            <a:r>
              <a:rPr lang="en-US" dirty="0">
                <a:solidFill>
                  <a:srgbClr val="FFFFFF"/>
                </a:solidFill>
              </a:rPr>
              <a:t>originator is still the person who filled out the paper form.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The answer, if there is one, should be returned to the person who originally took the message or the “Station of Origin”.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4402138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Place of Origin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14400" y="4859338"/>
            <a:ext cx="73152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This is the City and State where the person taking the message was when the message was originated.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If you live in Reno, Ohio </a:t>
            </a:r>
            <a:r>
              <a:rPr lang="en-US" dirty="0" smtClean="0">
                <a:solidFill>
                  <a:srgbClr val="FFFFFF"/>
                </a:solidFill>
              </a:rPr>
              <a:t>but you </a:t>
            </a:r>
            <a:r>
              <a:rPr lang="en-US" dirty="0">
                <a:solidFill>
                  <a:srgbClr val="FFFFFF"/>
                </a:solidFill>
              </a:rPr>
              <a:t>are in Fort Madison, Iowa when you take a message for someone to be delivered to Nashville, Tennessee, then your message originates in Fort Madison, Iowa.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2675"/>
            <a:ext cx="7772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C9396EB1-5DD7-D545-BA5D-5A44ED94CFE4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-18256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Preamble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514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</a:rPr>
              <a:t>Date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70175" y="609600"/>
            <a:ext cx="405461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The Date, Check and Time Filed Fields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Check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3011488"/>
            <a:ext cx="7315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This is the Date </a:t>
            </a:r>
            <a:r>
              <a:rPr lang="en-US" dirty="0" smtClean="0">
                <a:solidFill>
                  <a:srgbClr val="FFFFFF"/>
                </a:solidFill>
              </a:rPr>
              <a:t>on which the </a:t>
            </a:r>
            <a:r>
              <a:rPr lang="en-US" dirty="0">
                <a:solidFill>
                  <a:srgbClr val="FFFFFF"/>
                </a:solidFill>
              </a:rPr>
              <a:t>message form was filled </a:t>
            </a:r>
            <a:r>
              <a:rPr lang="en-US" dirty="0" smtClean="0">
                <a:solidFill>
                  <a:srgbClr val="FFFFFF"/>
                </a:solidFill>
              </a:rPr>
              <a:t>out.  </a:t>
            </a:r>
            <a:r>
              <a:rPr lang="en-US" dirty="0">
                <a:solidFill>
                  <a:srgbClr val="FFFFFF"/>
                </a:solidFill>
              </a:rPr>
              <a:t>Use Alpha characters for month and two digits for the day.  Don’t include the year.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14400" y="4029075"/>
            <a:ext cx="71628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This </a:t>
            </a:r>
            <a:r>
              <a:rPr lang="en-US" dirty="0">
                <a:solidFill>
                  <a:srgbClr val="FFFFFF"/>
                </a:solidFill>
              </a:rPr>
              <a:t>is the word count for the body of the message.  Don’t count words in the Preamble, Address or Signature</a:t>
            </a:r>
            <a:r>
              <a:rPr lang="en-US" dirty="0" smtClean="0">
                <a:solidFill>
                  <a:srgbClr val="FFFFFF"/>
                </a:solidFill>
              </a:rPr>
              <a:t>. (Do this after the message area has been filled in)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12763" y="4932363"/>
            <a:ext cx="33734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  Time Filed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14400" y="5449888"/>
            <a:ext cx="73152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This </a:t>
            </a:r>
            <a:r>
              <a:rPr lang="en-US" dirty="0">
                <a:solidFill>
                  <a:srgbClr val="FFFFFF"/>
                </a:solidFill>
              </a:rPr>
              <a:t>is the local time at Place of Origin.  Don’t forget to indicate your time base (Z, EDT, ET, CDT, etc.</a:t>
            </a:r>
            <a:r>
              <a:rPr lang="en-US" dirty="0" smtClean="0">
                <a:solidFill>
                  <a:srgbClr val="FFFFFF"/>
                </a:solidFill>
              </a:rPr>
              <a:t>) (Do this last – After everything else is filled out)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C47DDC08-0464-214E-B0C7-420A37DE7DAD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Address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2316163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</a:rPr>
              <a:t>To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38488" y="639763"/>
            <a:ext cx="30799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The Address of the Recipient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3306763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Telephone Number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697163"/>
            <a:ext cx="7315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Enter the complete mailing address for the recipient.  If the recipient is a ‘Ham’ then include the Call Sign.  Leave out the punctuation.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14400" y="3763963"/>
            <a:ext cx="7162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(This is important – Get it) The telephone number </a:t>
            </a: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dirty="0">
                <a:solidFill>
                  <a:srgbClr val="FFFFFF"/>
                </a:solidFill>
              </a:rPr>
              <a:t>part of the delivery address.  Make sure you get the phone number of the recipient.  Most messages are delivered by Telephone.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2763" y="4678363"/>
            <a:ext cx="77168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 typeface="Arial" charset="0"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  This Radio Message was Received </a:t>
            </a:r>
            <a:r>
              <a:rPr lang="en-US" sz="3000" dirty="0" smtClean="0">
                <a:solidFill>
                  <a:srgbClr val="FFFFFF"/>
                </a:solidFill>
              </a:rPr>
              <a:t>At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14400" y="5135563"/>
            <a:ext cx="7315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If you are receiving this message for delivery, then fill out this block.  There is an additional </a:t>
            </a:r>
            <a:r>
              <a:rPr lang="en-US" i="1" dirty="0">
                <a:solidFill>
                  <a:srgbClr val="FFFFFF"/>
                </a:solidFill>
              </a:rPr>
              <a:t>Received block </a:t>
            </a:r>
            <a:r>
              <a:rPr lang="en-US" dirty="0">
                <a:solidFill>
                  <a:srgbClr val="FFFFFF"/>
                </a:solidFill>
              </a:rPr>
              <a:t>at the bottom of the Message Form for the </a:t>
            </a:r>
            <a:r>
              <a:rPr lang="en-US" dirty="0" smtClean="0">
                <a:solidFill>
                  <a:srgbClr val="FFFFFF"/>
                </a:solidFill>
              </a:rPr>
              <a:t>“From</a:t>
            </a:r>
            <a:r>
              <a:rPr lang="en-US" dirty="0">
                <a:solidFill>
                  <a:srgbClr val="FFFFFF"/>
                </a:solidFill>
              </a:rPr>
              <a:t>, Date and Time Information</a:t>
            </a:r>
            <a:r>
              <a:rPr lang="en-US" dirty="0" smtClean="0">
                <a:solidFill>
                  <a:srgbClr val="FFFFFF"/>
                </a:solidFill>
              </a:rPr>
              <a:t>.”  </a:t>
            </a:r>
            <a:r>
              <a:rPr lang="en-US" dirty="0">
                <a:solidFill>
                  <a:srgbClr val="FFFFFF"/>
                </a:solidFill>
              </a:rPr>
              <a:t>(see slide </a:t>
            </a:r>
            <a:r>
              <a:rPr lang="en-US" dirty="0" smtClean="0">
                <a:solidFill>
                  <a:srgbClr val="FFFFFF"/>
                </a:solidFill>
              </a:rPr>
              <a:t>10)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020763"/>
            <a:ext cx="7461250" cy="1189037"/>
          </a:xfrm>
          <a:prstGeom prst="rect">
            <a:avLst/>
          </a:prstGeom>
          <a:noFill/>
          <a:ln w="9360">
            <a:solidFill>
              <a:srgbClr val="E5F4E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757BBF28-8AC5-D040-BBF2-4F281BBF67E2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The Message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11488" y="1066800"/>
            <a:ext cx="336235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The Message text and Signature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3705225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The Message Body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4162425"/>
            <a:ext cx="7162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Each space contains one word, five to a line.  The X indicates a period and the message </a:t>
            </a:r>
            <a:r>
              <a:rPr lang="en-US" dirty="0" smtClean="0">
                <a:solidFill>
                  <a:srgbClr val="FFFFFF"/>
                </a:solidFill>
              </a:rPr>
              <a:t>can be ended </a:t>
            </a:r>
            <a:r>
              <a:rPr lang="en-US" dirty="0">
                <a:solidFill>
                  <a:srgbClr val="FFFFFF"/>
                </a:solidFill>
              </a:rPr>
              <a:t>with the word ‘END’ or ‘AR’.  This message has a ‘CHECK’ or word count of 17.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2763" y="5076825"/>
            <a:ext cx="771683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  Signature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14400" y="5602288"/>
            <a:ext cx="7315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There is no space for your signature.  Just include it along with your call sign at the bottom of the message.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98F2D666-7D19-FD4F-9B15-CEC3CE82D2D3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FFFFF"/>
                </a:solidFill>
              </a:rPr>
              <a:t>Word Counting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14675" y="715963"/>
            <a:ext cx="317432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FFFF"/>
                </a:solidFill>
              </a:rPr>
              <a:t>A word about counting words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1249363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How the count goes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1706563"/>
            <a:ext cx="71628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The box labeled ‘Check’ is the number of words in the text of the message only.  When counting words, numbers count as one word.  Punctuation is not used.  End each </a:t>
            </a:r>
            <a:r>
              <a:rPr lang="en-US" dirty="0" smtClean="0">
                <a:solidFill>
                  <a:srgbClr val="FFFFFF"/>
                </a:solidFill>
              </a:rPr>
              <a:t>sentence with </a:t>
            </a:r>
            <a:r>
              <a:rPr lang="en-US" dirty="0">
                <a:solidFill>
                  <a:srgbClr val="FFFFFF"/>
                </a:solidFill>
              </a:rPr>
              <a:t>an X or </a:t>
            </a:r>
            <a:r>
              <a:rPr lang="en-US" dirty="0" err="1">
                <a:solidFill>
                  <a:srgbClr val="FFFFFF"/>
                </a:solidFill>
              </a:rPr>
              <a:t>Xray</a:t>
            </a:r>
            <a:r>
              <a:rPr lang="en-US" dirty="0">
                <a:solidFill>
                  <a:srgbClr val="FFFFFF"/>
                </a:solidFill>
              </a:rPr>
              <a:t>. (Stands for period).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2763" y="2773363"/>
            <a:ext cx="77168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 typeface="Arial" charset="0"/>
              <a:buChar char="•"/>
            </a:pPr>
            <a:r>
              <a:rPr lang="en-US" sz="3000">
                <a:solidFill>
                  <a:srgbClr val="FFFFFF"/>
                </a:solidFill>
              </a:rPr>
              <a:t>  Some examples</a:t>
            </a:r>
          </a:p>
        </p:txBody>
      </p:sp>
      <p:graphicFrame>
        <p:nvGraphicFramePr>
          <p:cNvPr id="2253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348"/>
              </p:ext>
            </p:extLst>
          </p:nvPr>
        </p:nvGraphicFramePr>
        <p:xfrm>
          <a:off x="1524000" y="3459163"/>
          <a:ext cx="6097588" cy="2578100"/>
        </p:xfrm>
        <a:graphic>
          <a:graphicData uri="http://schemas.openxmlformats.org/drawingml/2006/table">
            <a:tbl>
              <a:tblPr/>
              <a:tblGrid>
                <a:gridCol w="3049588"/>
                <a:gridCol w="30480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Example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Count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Fort Myers Florida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3 words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527B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1 word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FM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1 word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Fifty Six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2 words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H O Townsend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3 words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KK4ABC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Lucida Sans Unicode" charset="0"/>
                        </a:rPr>
                        <a:t>1 word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fld id="{8CA6606A-8450-174C-B7D1-EE382C5D5FF0}" type="slidenum">
              <a:rPr lang="en-US" sz="120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667000" y="6356350"/>
            <a:ext cx="388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charset="0"/>
                <a:ea typeface="ＭＳ Ｐゴシック" charset="0"/>
                <a:cs typeface="Lucida Sans Unicode" charset="0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LEE COUNTY, FLORIDA A.L.E.R.T.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ＭＳ Ｐゴシック"/>
        <a:cs typeface="Lucida Sans Unicode"/>
      </a:majorFont>
      <a:minorFont>
        <a:latin typeface="Constantia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nstantia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1920</Words>
  <Application>Microsoft Macintosh PowerPoint</Application>
  <PresentationFormat>On-screen Show (4:3)</PresentationFormat>
  <Paragraphs>267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Numbered Radiograms</vt:lpstr>
      <vt:lpstr>Sending a Message (Phone)</vt:lpstr>
      <vt:lpstr>Sending a Message (Phone)</vt:lpstr>
      <vt:lpstr>Sending a Message (Phone)</vt:lpstr>
      <vt:lpstr>Sending a Message (Phone)</vt:lpstr>
      <vt:lpstr>Receiving a Message (Phone)</vt:lpstr>
      <vt:lpstr>Note on Message Text</vt:lpstr>
      <vt:lpstr>Delivering a Message </vt:lpstr>
      <vt:lpstr>Servicing Back </vt:lpstr>
      <vt:lpstr>ARRL National Traffic System (NTS) </vt:lpstr>
      <vt:lpstr>SWFTN</vt:lpstr>
      <vt:lpstr>SWFTN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Out the ARRL Radiogram</dc:title>
  <dc:creator>Bill Davidson</dc:creator>
  <cp:lastModifiedBy>Stephen Smith</cp:lastModifiedBy>
  <cp:revision>143</cp:revision>
  <cp:lastPrinted>1601-01-01T00:00:00Z</cp:lastPrinted>
  <dcterms:created xsi:type="dcterms:W3CDTF">2007-11-13T05:18:32Z</dcterms:created>
  <dcterms:modified xsi:type="dcterms:W3CDTF">2014-09-18T12:51:55Z</dcterms:modified>
</cp:coreProperties>
</file>